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69"/>
  </p:notesMasterIdLst>
  <p:handoutMasterIdLst>
    <p:handoutMasterId r:id="rId70"/>
  </p:handoutMasterIdLst>
  <p:sldIdLst>
    <p:sldId id="256" r:id="rId6"/>
    <p:sldId id="257" r:id="rId7"/>
    <p:sldId id="304" r:id="rId8"/>
    <p:sldId id="311" r:id="rId9"/>
    <p:sldId id="321" r:id="rId10"/>
    <p:sldId id="322" r:id="rId11"/>
    <p:sldId id="323" r:id="rId12"/>
    <p:sldId id="324" r:id="rId13"/>
    <p:sldId id="316" r:id="rId14"/>
    <p:sldId id="317" r:id="rId15"/>
    <p:sldId id="258" r:id="rId16"/>
    <p:sldId id="259" r:id="rId17"/>
    <p:sldId id="262" r:id="rId18"/>
    <p:sldId id="260" r:id="rId19"/>
    <p:sldId id="325" r:id="rId20"/>
    <p:sldId id="261" r:id="rId21"/>
    <p:sldId id="326" r:id="rId22"/>
    <p:sldId id="263" r:id="rId23"/>
    <p:sldId id="264" r:id="rId24"/>
    <p:sldId id="265" r:id="rId25"/>
    <p:sldId id="266" r:id="rId26"/>
    <p:sldId id="267" r:id="rId27"/>
    <p:sldId id="268" r:id="rId28"/>
    <p:sldId id="269" r:id="rId29"/>
    <p:sldId id="270" r:id="rId30"/>
    <p:sldId id="271" r:id="rId31"/>
    <p:sldId id="272" r:id="rId32"/>
    <p:sldId id="305" r:id="rId33"/>
    <p:sldId id="273" r:id="rId34"/>
    <p:sldId id="274" r:id="rId35"/>
    <p:sldId id="275" r:id="rId36"/>
    <p:sldId id="276" r:id="rId37"/>
    <p:sldId id="277" r:id="rId38"/>
    <p:sldId id="278" r:id="rId39"/>
    <p:sldId id="279" r:id="rId40"/>
    <p:sldId id="280" r:id="rId41"/>
    <p:sldId id="281" r:id="rId42"/>
    <p:sldId id="299" r:id="rId43"/>
    <p:sldId id="283" r:id="rId44"/>
    <p:sldId id="284" r:id="rId45"/>
    <p:sldId id="285" r:id="rId46"/>
    <p:sldId id="320" r:id="rId47"/>
    <p:sldId id="306" r:id="rId48"/>
    <p:sldId id="286" r:id="rId49"/>
    <p:sldId id="288" r:id="rId50"/>
    <p:sldId id="291" r:id="rId51"/>
    <p:sldId id="307" r:id="rId52"/>
    <p:sldId id="309" r:id="rId53"/>
    <p:sldId id="310" r:id="rId54"/>
    <p:sldId id="308" r:id="rId55"/>
    <p:sldId id="293" r:id="rId56"/>
    <p:sldId id="292" r:id="rId57"/>
    <p:sldId id="289" r:id="rId58"/>
    <p:sldId id="295" r:id="rId59"/>
    <p:sldId id="294" r:id="rId60"/>
    <p:sldId id="296" r:id="rId61"/>
    <p:sldId id="300" r:id="rId62"/>
    <p:sldId id="297" r:id="rId63"/>
    <p:sldId id="298" r:id="rId64"/>
    <p:sldId id="301" r:id="rId65"/>
    <p:sldId id="302" r:id="rId66"/>
    <p:sldId id="303" r:id="rId67"/>
    <p:sldId id="290" r:id="rId68"/>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808000"/>
    <a:srgbClr val="408000"/>
    <a:srgbClr val="108001"/>
    <a:srgbClr val="CBCFD1"/>
    <a:srgbClr val="F0F0F0"/>
    <a:srgbClr val="015068"/>
    <a:srgbClr val="0885AC"/>
    <a:srgbClr val="076F91"/>
    <a:srgbClr val="076E8F"/>
    <a:srgbClr val="06698A"/>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9843" autoAdjust="0"/>
    <p:restoredTop sz="96142" autoAdjust="0"/>
  </p:normalViewPr>
  <p:slideViewPr>
    <p:cSldViewPr snapToGrid="0">
      <p:cViewPr varScale="1">
        <p:scale>
          <a:sx n="82" d="100"/>
          <a:sy n="82" d="100"/>
        </p:scale>
        <p:origin x="-128" y="-7152"/>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notesMaster" Target="notesMasters/notes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handoutMaster" Target="handoutMasters/handoutMaster1.xml"/><Relationship Id="rId71" Type="http://schemas.openxmlformats.org/officeDocument/2006/relationships/printerSettings" Target="printerSettings/printerSettings1.bin"/><Relationship Id="rId72" Type="http://schemas.openxmlformats.org/officeDocument/2006/relationships/presProps" Target="pres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viewProps" Target="viewProps.xml"/><Relationship Id="rId74" Type="http://schemas.openxmlformats.org/officeDocument/2006/relationships/theme" Target="theme/theme1.xml"/><Relationship Id="rId75"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5/11/15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8.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5/11/15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 Id="rId3" Type="http://schemas.openxmlformats.org/officeDocument/2006/relationships/image" Target="../media/image15.emf"/></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23459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175429" y="1099041"/>
            <a:ext cx="557822" cy="354978"/>
          </a:xfrm>
          <a:prstGeom prst="rect">
            <a:avLst/>
          </a:prstGeom>
        </p:spPr>
      </p:pic>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199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solidFill>
            <a:schemeClr val="tx2"/>
          </a:solidFill>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963763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2152132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840828" y="1585310"/>
            <a:ext cx="10817770"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19" name="Text Placeholder 13"/>
          <p:cNvSpPr>
            <a:spLocks noGrp="1"/>
          </p:cNvSpPr>
          <p:nvPr>
            <p:ph type="body" sz="quarter" idx="12" hasCustomPrompt="1"/>
          </p:nvPr>
        </p:nvSpPr>
        <p:spPr>
          <a:xfrm>
            <a:off x="843334" y="265372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851281" y="315523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95837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3903831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structor">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84602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HELLO</a:t>
            </a:r>
          </a:p>
        </p:txBody>
      </p:sp>
      <p:pic>
        <p:nvPicPr>
          <p:cNvPr id="3" name="Picture 2"/>
          <p:cNvPicPr>
            <a:picLocks noChangeAspect="1"/>
          </p:cNvPicPr>
          <p:nvPr userDrawn="1"/>
        </p:nvPicPr>
        <p:blipFill>
          <a:blip r:embed="rId2"/>
          <a:stretch>
            <a:fillRect/>
          </a:stretch>
        </p:blipFill>
        <p:spPr>
          <a:xfrm>
            <a:off x="8242184" y="230523"/>
            <a:ext cx="3819677" cy="2281200"/>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Name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9" name="Text Placeholder 8"/>
          <p:cNvSpPr>
            <a:spLocks noGrp="1"/>
          </p:cNvSpPr>
          <p:nvPr>
            <p:ph type="body" sz="quarter" idx="10" hasCustomPrompt="1"/>
          </p:nvPr>
        </p:nvSpPr>
        <p:spPr>
          <a:xfrm>
            <a:off x="2259204" y="3796578"/>
            <a:ext cx="8488899" cy="2086711"/>
          </a:xfrm>
        </p:spPr>
        <p:txBody>
          <a:bodyPr>
            <a:normAutofit/>
          </a:bodyPr>
          <a:lstStyle>
            <a:lvl1pPr marL="0" indent="0">
              <a:buFont typeface="+mj-lt"/>
              <a:buNone/>
              <a:defRPr sz="1800" baseline="0"/>
            </a:lvl1pPr>
          </a:lstStyle>
          <a:p>
            <a:pPr lvl="0"/>
            <a:r>
              <a:rPr lang="en-US" dirty="0" smtClean="0"/>
              <a:t>Current Role</a:t>
            </a:r>
          </a:p>
          <a:p>
            <a:pPr lvl="0"/>
            <a:r>
              <a:rPr lang="en-US" dirty="0" smtClean="0"/>
              <a:t>Previous Role</a:t>
            </a:r>
          </a:p>
          <a:p>
            <a:pPr lvl="0"/>
            <a:r>
              <a:rPr lang="en-US" dirty="0" smtClean="0"/>
              <a:t>Experience with Chef / Configuration Management</a:t>
            </a:r>
          </a:p>
          <a:p>
            <a:pPr lvl="0"/>
            <a:r>
              <a:rPr lang="en-US" dirty="0" smtClean="0"/>
              <a:t>Favorite Test Editor</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A small blurb about you</a:t>
            </a:r>
            <a:endParaRPr lang="en-US" dirty="0"/>
          </a:p>
        </p:txBody>
      </p:sp>
    </p:spTree>
    <p:extLst>
      <p:ext uri="{BB962C8B-B14F-4D97-AF65-F5344CB8AC3E}">
        <p14:creationId xmlns:p14="http://schemas.microsoft.com/office/powerpoint/2010/main" val="38716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DO SLIDE">
    <p:bg>
      <p:bgPr>
        <a:solidFill>
          <a:srgbClr val="FF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bg1"/>
                </a:solidFill>
              </a:defRPr>
            </a:lvl1pPr>
          </a:lstStyle>
          <a:p>
            <a:r>
              <a:rPr lang="en-US" dirty="0" smtClean="0"/>
              <a:t>TODO: SLIDE</a:t>
            </a:r>
            <a:endParaRPr lang="en-US" dirty="0"/>
          </a:p>
        </p:txBody>
      </p:sp>
      <p:sp>
        <p:nvSpPr>
          <p:cNvPr id="4" name="Content Placeholder 3"/>
          <p:cNvSpPr>
            <a:spLocks noGrp="1"/>
          </p:cNvSpPr>
          <p:nvPr>
            <p:ph sz="quarter" idx="10" hasCustomPrompt="1"/>
          </p:nvPr>
        </p:nvSpPr>
        <p:spPr>
          <a:xfrm>
            <a:off x="495300" y="1016000"/>
            <a:ext cx="11164888" cy="5189538"/>
          </a:xfrm>
        </p:spPr>
        <p:txBody>
          <a:bodyPr/>
          <a:lstStyle>
            <a:lvl1pPr>
              <a:defRPr baseline="0">
                <a:solidFill>
                  <a:schemeClr val="bg1"/>
                </a:solidFill>
              </a:defRPr>
            </a:lvl1pPr>
          </a:lstStyle>
          <a:p>
            <a:pPr lvl="0"/>
            <a:r>
              <a:rPr lang="en-US" dirty="0" smtClean="0"/>
              <a:t>Describe what the slide is support to be replaced with</a:t>
            </a:r>
            <a:endParaRPr lang="en-US" dirty="0"/>
          </a:p>
        </p:txBody>
      </p:sp>
    </p:spTree>
    <p:extLst>
      <p:ext uri="{BB962C8B-B14F-4D97-AF65-F5344CB8AC3E}">
        <p14:creationId xmlns:p14="http://schemas.microsoft.com/office/powerpoint/2010/main" val="382993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by-sa.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Break</a:t>
            </a:r>
            <a:endParaRPr lang="en-US" dirty="0"/>
          </a:p>
        </p:txBody>
      </p:sp>
      <p:sp>
        <p:nvSpPr>
          <p:cNvPr id="7" name="Subtitle 2"/>
          <p:cNvSpPr>
            <a:spLocks noGrp="1"/>
          </p:cNvSpPr>
          <p:nvPr>
            <p:ph type="subTitle" idx="1" hasCustomPrompt="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Savor the Flavor</a:t>
            </a:r>
            <a:endParaRPr lang="en-US" dirty="0"/>
          </a:p>
        </p:txBody>
      </p:sp>
      <p:pic>
        <p:nvPicPr>
          <p:cNvPr id="2" name="Picture 1"/>
          <p:cNvPicPr>
            <a:picLocks noChangeAspect="1"/>
          </p:cNvPicPr>
          <p:nvPr userDrawn="1"/>
        </p:nvPicPr>
        <p:blipFill>
          <a:blip r:embed="rId3"/>
          <a:stretch>
            <a:fillRect/>
          </a:stretch>
        </p:blipFill>
        <p:spPr>
          <a:xfrm>
            <a:off x="5673109" y="1319401"/>
            <a:ext cx="3090146" cy="4197936"/>
          </a:xfrm>
          <a:prstGeom prst="rect">
            <a:avLst/>
          </a:prstGeom>
        </p:spPr>
      </p:pic>
    </p:spTree>
    <p:extLst>
      <p:ext uri="{BB962C8B-B14F-4D97-AF65-F5344CB8AC3E}">
        <p14:creationId xmlns:p14="http://schemas.microsoft.com/office/powerpoint/2010/main" val="22317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Description</a:t>
            </a:r>
          </a:p>
        </p:txBody>
      </p:sp>
    </p:spTree>
    <p:extLst>
      <p:ext uri="{BB962C8B-B14F-4D97-AF65-F5344CB8AC3E}">
        <p14:creationId xmlns:p14="http://schemas.microsoft.com/office/powerpoint/2010/main" val="92877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theme" Target="../theme/theme1.xml"/><Relationship Id="rId36"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p:cNvPicPr>
            <a:picLocks noChangeAspect="1"/>
          </p:cNvPicPr>
          <p:nvPr/>
        </p:nvPicPr>
        <p:blipFill>
          <a:blip r:embed="rId36" cstate="print">
            <a:extLst>
              <a:ext uri="{28A0092B-C50C-407E-A947-70E740481C1C}">
                <a14:useLocalDpi xmlns:a14="http://schemas.microsoft.com/office/drawing/2010/main"/>
              </a:ext>
            </a:extLst>
          </a:blip>
          <a:stretch>
            <a:fillRect/>
          </a:stretch>
        </p:blipFill>
        <p:spPr>
          <a:xfrm>
            <a:off x="10777050" y="6452301"/>
            <a:ext cx="1368087" cy="368207"/>
          </a:xfrm>
          <a:prstGeom prst="rect">
            <a:avLst/>
          </a:prstGeom>
        </p:spPr>
      </p:pic>
      <p:sp>
        <p:nvSpPr>
          <p:cNvPr id="5" name="TextBox 4"/>
          <p:cNvSpPr txBox="1"/>
          <p:nvPr/>
        </p:nvSpPr>
        <p:spPr>
          <a:xfrm>
            <a:off x="140196" y="6590869"/>
            <a:ext cx="1764835" cy="184666"/>
          </a:xfrm>
          <a:prstGeom prst="rect">
            <a:avLst/>
          </a:prstGeom>
          <a:noFill/>
          <a:ln w="3175" cmpd="sng">
            <a:noFill/>
          </a:ln>
        </p:spPr>
        <p:txBody>
          <a:bodyPr wrap="none" lIns="0" tIns="0" rIns="0" bIns="0" rtlCol="0">
            <a:normAutofit/>
          </a:bodyPr>
          <a:lstStyle/>
          <a:p>
            <a:r>
              <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v</a:t>
            </a:r>
            <a:r>
              <a:rPr lang="en-US" sz="1000" b="0" cap="none" spc="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 3.0.0</a:t>
            </a:r>
            <a:endPar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59" r:id="rId5"/>
    <p:sldLayoutId id="2147483773" r:id="rId6"/>
    <p:sldLayoutId id="2147483775" r:id="rId7"/>
    <p:sldLayoutId id="2147483783" r:id="rId8"/>
    <p:sldLayoutId id="2147483777" r:id="rId9"/>
    <p:sldLayoutId id="2147483772" r:id="rId10"/>
    <p:sldLayoutId id="2147483781" r:id="rId11"/>
    <p:sldLayoutId id="2147483768" r:id="rId12"/>
    <p:sldLayoutId id="2147483782" r:id="rId13"/>
    <p:sldLayoutId id="2147483785" r:id="rId14"/>
    <p:sldLayoutId id="2147483770" r:id="rId15"/>
    <p:sldLayoutId id="2147483774" r:id="rId16"/>
    <p:sldLayoutId id="2147483771" r:id="rId17"/>
    <p:sldLayoutId id="2147483761" r:id="rId18"/>
    <p:sldLayoutId id="2147483763" r:id="rId19"/>
    <p:sldLayoutId id="2147483776" r:id="rId20"/>
    <p:sldLayoutId id="2147483764" r:id="rId21"/>
    <p:sldLayoutId id="2147483780" r:id="rId22"/>
    <p:sldLayoutId id="2147483766" r:id="rId23"/>
    <p:sldLayoutId id="2147483779" r:id="rId24"/>
    <p:sldLayoutId id="2147483767" r:id="rId25"/>
    <p:sldLayoutId id="2147483784" r:id="rId26"/>
    <p:sldLayoutId id="2147483778" r:id="rId27"/>
    <p:sldLayoutId id="2147483721" r:id="rId28"/>
    <p:sldLayoutId id="2147483757" r:id="rId29"/>
    <p:sldLayoutId id="2147483758" r:id="rId30"/>
    <p:sldLayoutId id="2147483747" r:id="rId31"/>
    <p:sldLayoutId id="2147483786" r:id="rId32"/>
    <p:sldLayoutId id="2147483723" r:id="rId33"/>
    <p:sldLayoutId id="2147483788"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Desired State and Data</a:t>
            </a:r>
            <a:endParaRPr lang="en-US" dirty="0"/>
          </a:p>
        </p:txBody>
      </p:sp>
      <p:sp>
        <p:nvSpPr>
          <p:cNvPr id="3" name="Subtitle 2"/>
          <p:cNvSpPr>
            <a:spLocks noGrp="1"/>
          </p:cNvSpPr>
          <p:nvPr>
            <p:ph type="subTitle" idx="1"/>
          </p:nvPr>
        </p:nvSpPr>
        <p:spPr/>
        <p:txBody>
          <a:bodyPr/>
          <a:lstStyle/>
          <a:p>
            <a:r>
              <a:rPr lang="en-US" dirty="0" smtClean="0"/>
              <a:t>Extracting the content for clarity</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26466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the ability to store the data in another file which is in the native format of the file we are writing out but that still allows us to insert ruby code -- specifically the node attributes we have defined.</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189671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the </a:t>
            </a:r>
            <a:r>
              <a:rPr lang="en-US" dirty="0" err="1" smtClean="0"/>
              <a:t>motd</a:t>
            </a:r>
            <a:r>
              <a:rPr lang="en-US" dirty="0" smtClean="0"/>
              <a:t> and apache recipes did make it harder to read.</a:t>
            </a:r>
            <a:endParaRPr lang="en-US" dirty="0"/>
          </a:p>
        </p:txBody>
      </p:sp>
    </p:spTree>
    <p:extLst>
      <p:ext uri="{BB962C8B-B14F-4D97-AF65-F5344CB8AC3E}">
        <p14:creationId xmlns:p14="http://schemas.microsoft.com/office/powerpoint/2010/main" val="3637343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Check the Docs…</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file resource to manage files directly on a node</a:t>
            </a:r>
            <a:r>
              <a:rPr lang="en-US" sz="2400" dirty="0" smtClean="0"/>
              <a:t>.</a:t>
            </a:r>
          </a:p>
          <a:p>
            <a:endParaRPr lang="en-US" sz="2400" dirty="0" smtClean="0"/>
          </a:p>
          <a:p>
            <a:r>
              <a:rPr lang="en-US" sz="2400" dirty="0"/>
              <a:t>Use the </a:t>
            </a:r>
            <a:r>
              <a:rPr lang="en-US" sz="2400" b="1" dirty="0" err="1">
                <a:solidFill>
                  <a:srgbClr val="1F2223"/>
                </a:solidFill>
              </a:rPr>
              <a:t>cookbook_file</a:t>
            </a:r>
            <a:r>
              <a:rPr lang="en-US" sz="2400" dirty="0">
                <a:solidFill>
                  <a:srgbClr val="1F2223"/>
                </a:solidFill>
              </a:rPr>
              <a:t> </a:t>
            </a:r>
            <a:r>
              <a:rPr lang="en-US" sz="2400" dirty="0"/>
              <a:t>resource to copy a file from a cookbook’s /files directory. Use the </a:t>
            </a:r>
            <a:r>
              <a:rPr lang="en-US" sz="2400" b="1" dirty="0">
                <a:solidFill>
                  <a:schemeClr val="tx1">
                    <a:lumMod val="50000"/>
                  </a:schemeClr>
                </a:solidFill>
              </a:rPr>
              <a:t>template</a:t>
            </a:r>
            <a:r>
              <a:rPr lang="en-US" sz="2400" b="1" dirty="0"/>
              <a:t> </a:t>
            </a:r>
            <a:r>
              <a:rPr lang="en-US" sz="2400" dirty="0"/>
              <a:t>resource to create a file based on a template in a cookbook’s /templates directory. And use </a:t>
            </a:r>
            <a:r>
              <a:rPr lang="en-US" sz="2400" dirty="0" smtClean="0"/>
              <a:t>the </a:t>
            </a:r>
            <a:r>
              <a:rPr lang="en-US" sz="2400" b="1" dirty="0" err="1" smtClean="0">
                <a:solidFill>
                  <a:srgbClr val="1F2223"/>
                </a:solidFill>
              </a:rPr>
              <a:t>remote_file</a:t>
            </a:r>
            <a:r>
              <a:rPr lang="en-US" sz="2400" dirty="0" smtClean="0">
                <a:solidFill>
                  <a:srgbClr val="1F2223"/>
                </a:solidFill>
              </a:rPr>
              <a:t> </a:t>
            </a:r>
            <a:r>
              <a:rPr lang="en-US" sz="2400" dirty="0" smtClean="0"/>
              <a:t>resource to transfer a file to a node from a remote location.</a:t>
            </a:r>
            <a:endParaRPr lang="en-US" sz="2400" dirty="0"/>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resource_file.html</a:t>
            </a:r>
            <a:endParaRPr lang="en-US" dirty="0"/>
          </a:p>
        </p:txBody>
      </p:sp>
    </p:spTree>
    <p:extLst>
      <p:ext uri="{BB962C8B-B14F-4D97-AF65-F5344CB8AC3E}">
        <p14:creationId xmlns:p14="http://schemas.microsoft.com/office/powerpoint/2010/main" val="2245896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solidFill>
                  <a:srgbClr val="1F2223"/>
                </a:solidFill>
              </a:rPr>
              <a:t>remote_file</a:t>
            </a:r>
            <a:r>
              <a:rPr lang="en-US" sz="2400" dirty="0">
                <a:solidFill>
                  <a:srgbClr val="1F2223"/>
                </a:solidFill>
              </a:rPr>
              <a:t> </a:t>
            </a:r>
            <a:r>
              <a:rPr lang="en-US" sz="2400" dirty="0"/>
              <a:t>resource to transfer a file from a remote location using file specificity. This resource is similar to the file resource.</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151249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t>cookbook_file</a:t>
            </a:r>
            <a:r>
              <a:rPr lang="en-US" sz="2400" dirty="0"/>
              <a:t> resource to transfer files from a sub-directory of COOKBOOK_NAME/files/ to a specified path located on a host that is running the chef-client. </a:t>
            </a:r>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resource_cookbook_file.html</a:t>
            </a:r>
            <a:endParaRPr lang="en-US" dirty="0"/>
          </a:p>
        </p:txBody>
      </p:sp>
    </p:spTree>
    <p:extLst>
      <p:ext uri="{BB962C8B-B14F-4D97-AF65-F5344CB8AC3E}">
        <p14:creationId xmlns:p14="http://schemas.microsoft.com/office/powerpoint/2010/main" val="4149355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match up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err="1" smtClean="0">
                <a:latin typeface="Inconsolata"/>
                <a:cs typeface="Inconsolata"/>
              </a:rPr>
              <a:t>cookbook_file</a:t>
            </a:r>
            <a:r>
              <a:rPr lang="en-US" sz="2800" dirty="0" smtClean="0">
                <a:latin typeface="Inconsolata"/>
                <a:cs typeface="Inconsolata"/>
              </a:rPr>
              <a:t>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902415"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52917"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29809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A cookbook template is an Embedded Ruby (ERB) template that is used to generate files </a:t>
            </a:r>
            <a:r>
              <a:rPr lang="en-US" sz="2400" dirty="0" smtClean="0"/>
              <a:t>… Templates </a:t>
            </a:r>
            <a:r>
              <a:rPr lang="en-US" sz="2400" dirty="0"/>
              <a:t>may contain Ruby expressions and statements and are a great way </a:t>
            </a:r>
            <a:r>
              <a:rPr lang="en-US" sz="2400" dirty="0" smtClean="0"/>
              <a:t>to... </a:t>
            </a:r>
            <a:r>
              <a:rPr lang="en-US" sz="2400" dirty="0"/>
              <a:t>Use the template resource to add cookbook templates to recipes; place the corresponding Embedded Ruby (ERB) template in a cookbook’s /templates directory.</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a:t>
            </a:r>
            <a:endParaRPr lang="en-US" dirty="0"/>
          </a:p>
        </p:txBody>
      </p:sp>
    </p:spTree>
    <p:extLst>
      <p:ext uri="{BB962C8B-B14F-4D97-AF65-F5344CB8AC3E}">
        <p14:creationId xmlns:p14="http://schemas.microsoft.com/office/powerpoint/2010/main" val="107433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smtClean="0"/>
              <a:t>template file's source matches up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smtClean="0">
                <a:latin typeface="Inconsolata"/>
                <a:cs typeface="Inconsolata"/>
              </a:rPr>
              <a:t>template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index.html.erb</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002898"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38961"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692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To use a template, two things must happen:</a:t>
            </a:r>
          </a:p>
          <a:p>
            <a:endParaRPr lang="en-US" sz="2400" dirty="0"/>
          </a:p>
          <a:p>
            <a:pPr marL="457200" indent="-457200">
              <a:buFont typeface="+mj-lt"/>
              <a:buAutoNum type="arabicPeriod"/>
            </a:pPr>
            <a:r>
              <a:rPr lang="en-US" sz="2400" dirty="0"/>
              <a:t>A template resource must be added to a recipe</a:t>
            </a:r>
          </a:p>
          <a:p>
            <a:pPr marL="457200" indent="-457200">
              <a:buFont typeface="+mj-lt"/>
              <a:buAutoNum type="arabicPeriod"/>
            </a:pPr>
            <a:r>
              <a:rPr lang="en-US" sz="2400" dirty="0"/>
              <a:t>An Embedded Ruby (ERB) template must be added to a cookbook</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resource_template.html#using-templates</a:t>
            </a:r>
            <a:endParaRPr lang="en-US" dirty="0"/>
          </a:p>
        </p:txBody>
      </p:sp>
    </p:spTree>
    <p:extLst>
      <p:ext uri="{BB962C8B-B14F-4D97-AF65-F5344CB8AC3E}">
        <p14:creationId xmlns:p14="http://schemas.microsoft.com/office/powerpoint/2010/main" val="2983456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Replacement Resource</a:t>
            </a:r>
            <a:endParaRPr lang="en-US" sz="4000" dirty="0"/>
          </a:p>
        </p:txBody>
      </p:sp>
      <p:sp>
        <p:nvSpPr>
          <p:cNvPr id="3" name="Subtitle 2"/>
          <p:cNvSpPr>
            <a:spLocks noGrp="1"/>
          </p:cNvSpPr>
          <p:nvPr>
            <p:ph type="subTitle" idx="1"/>
          </p:nvPr>
        </p:nvSpPr>
        <p:spPr/>
        <p:txBody>
          <a:bodyPr/>
          <a:lstStyle/>
          <a:p>
            <a:r>
              <a:rPr lang="en-US" dirty="0" smtClean="0"/>
              <a:t>What resource could be used in this situation?</a:t>
            </a:r>
            <a:endParaRPr lang="en-US" dirty="0"/>
          </a:p>
        </p:txBody>
      </p:sp>
    </p:spTree>
    <p:extLst>
      <p:ext uri="{BB962C8B-B14F-4D97-AF65-F5344CB8AC3E}">
        <p14:creationId xmlns:p14="http://schemas.microsoft.com/office/powerpoint/2010/main" val="2183515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marL="0" indent="0">
              <a:lnSpc>
                <a:spcPct val="120000"/>
              </a:lnSpc>
              <a:buNone/>
            </a:pPr>
            <a:r>
              <a:rPr lang="en-US" sz="2400" dirty="0" smtClean="0">
                <a:solidFill>
                  <a:schemeClr val="tx1"/>
                </a:solidFill>
                <a:latin typeface="Inconsolata"/>
                <a:cs typeface="Inconsolata"/>
              </a:rPr>
              <a:t>This message has no body.</a:t>
            </a:r>
          </a:p>
        </p:txBody>
      </p:sp>
    </p:spTree>
    <p:extLst>
      <p:ext uri="{BB962C8B-B14F-4D97-AF65-F5344CB8AC3E}">
        <p14:creationId xmlns:p14="http://schemas.microsoft.com/office/powerpoint/2010/main" val="1880643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Which Resource?</a:t>
            </a:r>
            <a:endParaRPr lang="en-US" sz="4000" dirty="0"/>
          </a:p>
        </p:txBody>
      </p:sp>
      <p:sp>
        <p:nvSpPr>
          <p:cNvPr id="3" name="Subtitle 2"/>
          <p:cNvSpPr>
            <a:spLocks noGrp="1"/>
          </p:cNvSpPr>
          <p:nvPr>
            <p:ph type="subTitle" idx="1"/>
          </p:nvPr>
        </p:nvSpPr>
        <p:spPr/>
        <p:txBody>
          <a:bodyPr/>
          <a:lstStyle/>
          <a:p>
            <a:r>
              <a:rPr lang="en-US" dirty="0" smtClean="0"/>
              <a:t>What resource will allow us to insert our node data into the file that it copies to the target system?</a:t>
            </a:r>
            <a:endParaRPr lang="en-US" dirty="0"/>
          </a:p>
        </p:txBody>
      </p:sp>
    </p:spTree>
    <p:extLst>
      <p:ext uri="{BB962C8B-B14F-4D97-AF65-F5344CB8AC3E}">
        <p14:creationId xmlns:p14="http://schemas.microsoft.com/office/powerpoint/2010/main" val="182173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The Template Resource</a:t>
            </a:r>
            <a:endParaRPr lang="en-US" sz="4000" dirty="0"/>
          </a:p>
        </p:txBody>
      </p:sp>
      <p:sp>
        <p:nvSpPr>
          <p:cNvPr id="3" name="Subtitle 2"/>
          <p:cNvSpPr>
            <a:spLocks noGrp="1"/>
          </p:cNvSpPr>
          <p:nvPr>
            <p:ph type="subTitle" idx="1"/>
          </p:nvPr>
        </p:nvSpPr>
        <p:spPr>
          <a:xfrm>
            <a:off x="2260314" y="2628803"/>
            <a:ext cx="8230599" cy="2359938"/>
          </a:xfrm>
        </p:spPr>
        <p:txBody>
          <a:bodyPr/>
          <a:lstStyle/>
          <a:p>
            <a:r>
              <a:rPr lang="en-US" dirty="0" smtClean="0"/>
              <a:t>Why is using the template resource the best choice in this situation?</a:t>
            </a:r>
            <a:endParaRPr lang="en-US" dirty="0"/>
          </a:p>
        </p:txBody>
      </p:sp>
    </p:spTree>
    <p:extLst>
      <p:ext uri="{BB962C8B-B14F-4D97-AF65-F5344CB8AC3E}">
        <p14:creationId xmlns:p14="http://schemas.microsoft.com/office/powerpoint/2010/main" val="27873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Apache Recipe</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Tree>
    <p:extLst>
      <p:ext uri="{BB962C8B-B14F-4D97-AF65-F5344CB8AC3E}">
        <p14:creationId xmlns:p14="http://schemas.microsoft.com/office/powerpoint/2010/main" val="340104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Tree>
    <p:extLst>
      <p:ext uri="{BB962C8B-B14F-4D97-AF65-F5344CB8AC3E}">
        <p14:creationId xmlns:p14="http://schemas.microsoft.com/office/powerpoint/2010/main" val="297858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a:t>
            </a:r>
          </a:p>
          <a:p>
            <a:r>
              <a:rPr lang="en-US" dirty="0"/>
              <a:t>    chef -h/--help</a:t>
            </a:r>
          </a:p>
          <a:p>
            <a:r>
              <a:rPr lang="en-US" dirty="0"/>
              <a:t>    chef -v/--version</a:t>
            </a:r>
          </a:p>
          <a:p>
            <a:r>
              <a:rPr lang="en-US" dirty="0"/>
              <a:t>    chef command [arguments...] [options...]</a:t>
            </a:r>
          </a:p>
          <a:p>
            <a:endParaRPr lang="en-US" dirty="0"/>
          </a:p>
          <a:p>
            <a:endParaRPr lang="en-US" dirty="0"/>
          </a:p>
          <a:p>
            <a:r>
              <a:rPr lang="en-US" dirty="0"/>
              <a:t>Available Commands:</a:t>
            </a:r>
          </a:p>
          <a:p>
            <a:r>
              <a:rPr lang="en-US" dirty="0"/>
              <a:t>    exec        Runs the command in context of the embedded ruby</a:t>
            </a:r>
          </a:p>
          <a:p>
            <a:r>
              <a:rPr lang="en-US" dirty="0"/>
              <a:t>    gem         Runs the `gem` command in context of the embedded ruby</a:t>
            </a:r>
          </a:p>
          <a:p>
            <a:r>
              <a:rPr lang="en-US" dirty="0"/>
              <a:t>    generate    Generate a new app, cookbook, or component</a:t>
            </a:r>
          </a:p>
          <a:p>
            <a:r>
              <a:rPr lang="en-US" dirty="0"/>
              <a:t>    shell-</a:t>
            </a:r>
            <a:r>
              <a:rPr lang="en-US" dirty="0" err="1"/>
              <a:t>init</a:t>
            </a:r>
            <a:r>
              <a:rPr lang="en-US" dirty="0"/>
              <a:t>  Initialize your shell to use </a:t>
            </a:r>
            <a:r>
              <a:rPr lang="en-US" dirty="0" err="1"/>
              <a:t>ChefDK</a:t>
            </a:r>
            <a:r>
              <a:rPr lang="en-US" dirty="0"/>
              <a:t> as your primary ruby</a:t>
            </a:r>
          </a:p>
          <a:p>
            <a:r>
              <a:rPr lang="en-US" dirty="0"/>
              <a:t>    install     Install cookbooks from a </a:t>
            </a:r>
            <a:r>
              <a:rPr lang="en-US" dirty="0" err="1"/>
              <a:t>Policyfile</a:t>
            </a:r>
            <a:r>
              <a:rPr lang="en-US" dirty="0"/>
              <a:t> and generate a locked cookbook set</a:t>
            </a:r>
          </a:p>
          <a:p>
            <a:r>
              <a:rPr lang="en-US" dirty="0"/>
              <a:t>    update      Updates a </a:t>
            </a:r>
            <a:r>
              <a:rPr lang="en-US" dirty="0" err="1"/>
              <a:t>Policyfile.lock.json</a:t>
            </a:r>
            <a:r>
              <a:rPr lang="en-US" dirty="0"/>
              <a:t> with latest </a:t>
            </a:r>
            <a:r>
              <a:rPr lang="en-US" dirty="0" err="1"/>
              <a:t>run_list</a:t>
            </a:r>
            <a:r>
              <a:rPr lang="en-US" dirty="0"/>
              <a:t> and </a:t>
            </a:r>
            <a:r>
              <a:rPr lang="en-US" dirty="0" smtClean="0"/>
              <a:t>cookbooks</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815764" y="489382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052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smtClean="0"/>
              <a:t>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829661" y="420540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021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840424" y="175169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6812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Use </a:t>
            </a:r>
            <a:r>
              <a:rPr lang="en-US" dirty="0" smtClean="0">
                <a:latin typeface="Inconsolata"/>
                <a:cs typeface="Inconsolata"/>
              </a:rPr>
              <a:t>chef</a:t>
            </a:r>
            <a:r>
              <a:rPr lang="en-US" dirty="0" smtClean="0"/>
              <a:t> to generate a template</a:t>
            </a:r>
            <a:endParaRPr lang="en-US" dirty="0"/>
          </a:p>
        </p:txBody>
      </p:sp>
      <p:sp>
        <p:nvSpPr>
          <p:cNvPr id="4" name="Text Placeholder 3"/>
          <p:cNvSpPr>
            <a:spLocks noGrp="1"/>
          </p:cNvSpPr>
          <p:nvPr>
            <p:ph type="body" sz="quarter" idx="11"/>
          </p:nvPr>
        </p:nvSpPr>
        <p:spPr/>
        <p:txBody>
          <a:bodyPr/>
          <a:lstStyle/>
          <a:p>
            <a:r>
              <a:rPr lang="en-US" dirty="0" smtClean="0"/>
              <a:t>$ chef generate template cookbooks/apache </a:t>
            </a:r>
            <a:r>
              <a:rPr lang="en-US" dirty="0" err="1" smtClean="0"/>
              <a:t>index.html</a:t>
            </a:r>
            <a:endParaRPr lang="en-US" dirty="0"/>
          </a:p>
        </p:txBody>
      </p:sp>
    </p:spTree>
    <p:extLst>
      <p:ext uri="{BB962C8B-B14F-4D97-AF65-F5344CB8AC3E}">
        <p14:creationId xmlns:p14="http://schemas.microsoft.com/office/powerpoint/2010/main" val="102773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Lets look at the template file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Tree>
    <p:extLst>
      <p:ext uri="{BB962C8B-B14F-4D97-AF65-F5344CB8AC3E}">
        <p14:creationId xmlns:p14="http://schemas.microsoft.com/office/powerpoint/2010/main" val="280791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'web'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1232391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en-US" smtClean="0"/>
              <a:t>"apache2" </a:t>
            </a:r>
            <a:r>
              <a:rPr lang="en-US" dirty="0" smtClean="0"/>
              <a:t>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Tree>
    <p:extLst>
      <p:ext uri="{BB962C8B-B14F-4D97-AF65-F5344CB8AC3E}">
        <p14:creationId xmlns:p14="http://schemas.microsoft.com/office/powerpoint/2010/main" val="402657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Ruby code can be embedded using expressions and statements. </a:t>
            </a:r>
          </a:p>
        </p:txBody>
      </p:sp>
      <p:sp>
        <p:nvSpPr>
          <p:cNvPr id="4" name="Content Placeholder 3"/>
          <p:cNvSpPr>
            <a:spLocks noGrp="1"/>
          </p:cNvSpPr>
          <p:nvPr>
            <p:ph sz="quarter" idx="13"/>
          </p:nvPr>
        </p:nvSpPr>
        <p:spPr>
          <a:xfrm>
            <a:off x="3157650" y="6389150"/>
            <a:ext cx="5876701" cy="393100"/>
          </a:xfrm>
        </p:spPr>
        <p:txBody>
          <a:bodyPr>
            <a:normAutofit/>
          </a:bodyPr>
          <a:lstStyle/>
          <a:p>
            <a:r>
              <a:rPr lang="en-US" dirty="0"/>
              <a:t>https://</a:t>
            </a:r>
            <a:r>
              <a:rPr lang="en-US" dirty="0" err="1"/>
              <a:t>docs.chef.io</a:t>
            </a:r>
            <a:r>
              <a:rPr lang="en-US" dirty="0"/>
              <a:t>/</a:t>
            </a:r>
            <a:r>
              <a:rPr lang="en-US" dirty="0" err="1"/>
              <a:t>templates.html#variables</a:t>
            </a:r>
            <a:endParaRPr lang="en-US" dirty="0"/>
          </a:p>
        </p:txBody>
      </p:sp>
    </p:spTree>
    <p:extLst>
      <p:ext uri="{BB962C8B-B14F-4D97-AF65-F5344CB8AC3E}">
        <p14:creationId xmlns:p14="http://schemas.microsoft.com/office/powerpoint/2010/main" val="1149376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Tree>
    <p:extLst>
      <p:ext uri="{BB962C8B-B14F-4D97-AF65-F5344CB8AC3E}">
        <p14:creationId xmlns:p14="http://schemas.microsoft.com/office/powerpoint/2010/main" val="413438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02389" y="1425907"/>
            <a:ext cx="4032900" cy="243963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2774011" y="1949482"/>
            <a:ext cx="2168850" cy="192364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4968710" y="1347928"/>
            <a:ext cx="5221376" cy="24138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4890726" y="1849223"/>
            <a:ext cx="5291789" cy="191606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484978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58092" y="3308550"/>
            <a:ext cx="3977197" cy="55699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969233" y="2305959"/>
            <a:ext cx="3973630" cy="156717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2317246" y="2283679"/>
            <a:ext cx="7872840" cy="147805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194699" y="3297410"/>
            <a:ext cx="7987817" cy="46787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974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453044" y="1024387"/>
            <a:ext cx="11192724" cy="469900"/>
          </a:xfrm>
        </p:spPr>
        <p:txBody>
          <a:bodyPr/>
          <a:lstStyle/>
          <a:p>
            <a:r>
              <a:rPr lang="en-US" dirty="0" smtClean="0"/>
              <a:t> </a:t>
            </a:r>
            <a:endParaRPr lang="en-US" dirty="0"/>
          </a:p>
        </p:txBody>
      </p:sp>
      <p:sp>
        <p:nvSpPr>
          <p:cNvPr id="6" name="Text Placeholder 6"/>
          <p:cNvSpPr>
            <a:spLocks noGrp="1"/>
          </p:cNvSpPr>
          <p:nvPr>
            <p:ph type="body" sz="quarter" idx="13"/>
          </p:nvPr>
        </p:nvSpPr>
        <p:spPr>
          <a:xfrm>
            <a:off x="476286" y="2091546"/>
            <a:ext cx="11192724" cy="469900"/>
          </a:xfrm>
        </p:spPr>
        <p:txBody>
          <a:bodyPr/>
          <a:lstStyle/>
          <a:p>
            <a:r>
              <a:rPr lang="en-US" dirty="0" smtClean="0"/>
              <a:t> </a:t>
            </a:r>
            <a:endParaRPr lang="en-US" dirty="0"/>
          </a:p>
        </p:txBody>
      </p:sp>
      <p:sp>
        <p:nvSpPr>
          <p:cNvPr id="7" name="Text Placeholder 6"/>
          <p:cNvSpPr>
            <a:spLocks noGrp="1"/>
          </p:cNvSpPr>
          <p:nvPr>
            <p:ph type="body" sz="quarter" idx="13"/>
          </p:nvPr>
        </p:nvSpPr>
        <p:spPr>
          <a:xfrm>
            <a:off x="476286" y="3092400"/>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1274750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463807" y="1594767"/>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52113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16600" dirty="0">
                <a:latin typeface="Inconsolata"/>
                <a:cs typeface="Inconsolata"/>
              </a:rPr>
              <a:t>&lt;%=</a:t>
            </a:r>
          </a:p>
        </p:txBody>
      </p:sp>
    </p:spTree>
    <p:extLst>
      <p:ext uri="{BB962C8B-B14F-4D97-AF65-F5344CB8AC3E}">
        <p14:creationId xmlns:p14="http://schemas.microsoft.com/office/powerpoint/2010/main" val="235464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Move our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~/cookbooks/apache/templates</a:t>
            </a:r>
            <a:r>
              <a:rPr lang="en-US" dirty="0"/>
              <a:t>/</a:t>
            </a:r>
            <a:r>
              <a:rPr lang="en-US" dirty="0" smtClean="0"/>
              <a:t>default/</a:t>
            </a:r>
            <a:r>
              <a:rPr lang="en-US" dirty="0" err="1" smtClean="0"/>
              <a:t>index.html.erb</a:t>
            </a:r>
            <a:endParaRPr lang="en-US" dirty="0"/>
          </a:p>
        </p:txBody>
      </p:sp>
    </p:spTree>
    <p:extLst>
      <p:ext uri="{BB962C8B-B14F-4D97-AF65-F5344CB8AC3E}">
        <p14:creationId xmlns:p14="http://schemas.microsoft.com/office/powerpoint/2010/main" val="386627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Replace string interpolation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~/cookbooks/apache/templates</a:t>
            </a:r>
            <a:r>
              <a:rPr lang="en-US" dirty="0"/>
              <a:t>/</a:t>
            </a:r>
            <a:r>
              <a:rPr lang="en-US" dirty="0" smtClean="0"/>
              <a:t>default/</a:t>
            </a:r>
            <a:r>
              <a:rPr lang="en-US" dirty="0" err="1" smtClean="0"/>
              <a:t>index.html.erb</a:t>
            </a:r>
            <a:endParaRPr lang="en-US" dirty="0"/>
          </a:p>
        </p:txBody>
      </p:sp>
      <p:sp>
        <p:nvSpPr>
          <p:cNvPr id="6" name="Text Placeholder 5"/>
          <p:cNvSpPr>
            <a:spLocks noGrp="1"/>
          </p:cNvSpPr>
          <p:nvPr>
            <p:ph type="body" sz="quarter" idx="13"/>
          </p:nvPr>
        </p:nvSpPr>
        <p:spPr>
          <a:xfrm>
            <a:off x="851281" y="3155236"/>
            <a:ext cx="10803205" cy="996532"/>
          </a:xfrm>
        </p:spPr>
        <p:txBody>
          <a:bodyPr/>
          <a:lstStyle/>
          <a:p>
            <a:endParaRPr lang="en-US" dirty="0"/>
          </a:p>
        </p:txBody>
      </p:sp>
    </p:spTree>
    <p:extLst>
      <p:ext uri="{BB962C8B-B14F-4D97-AF65-F5344CB8AC3E}">
        <p14:creationId xmlns:p14="http://schemas.microsoft.com/office/powerpoint/2010/main" val="373114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213291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422125"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Double quoted strings are terminated by double </a:t>
            </a:r>
            <a:r>
              <a:rPr lang="en-US" dirty="0" smtClean="0"/>
              <a:t>quotes.</a:t>
            </a:r>
            <a:endParaRPr lang="en-US" dirty="0" smtClean="0"/>
          </a:p>
          <a:p>
            <a:endParaRPr lang="en-US" dirty="0"/>
          </a:p>
        </p:txBody>
      </p:sp>
      <p:sp>
        <p:nvSpPr>
          <p:cNvPr id="5" name="Rectangle 4"/>
          <p:cNvSpPr/>
          <p:nvPr/>
        </p:nvSpPr>
        <p:spPr bwMode="auto">
          <a:xfrm>
            <a:off x="4568142"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2398715" y="495716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667629" y="495079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0996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existing content attribute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
        <p:nvSpPr>
          <p:cNvPr id="5" name="Text Placeholder 4"/>
          <p:cNvSpPr>
            <a:spLocks noGrp="1"/>
          </p:cNvSpPr>
          <p:nvPr>
            <p:ph type="body" sz="quarter" idx="12"/>
          </p:nvPr>
        </p:nvSpPr>
        <p:spPr>
          <a:xfrm>
            <a:off x="850424" y="2063316"/>
            <a:ext cx="10803205" cy="1959274"/>
          </a:xfrm>
        </p:spPr>
        <p:txBody>
          <a:bodyPr/>
          <a:lstStyle/>
          <a:p>
            <a:endParaRPr lang="en-US" dirty="0"/>
          </a:p>
        </p:txBody>
      </p:sp>
    </p:spTree>
    <p:extLst>
      <p:ext uri="{BB962C8B-B14F-4D97-AF65-F5344CB8AC3E}">
        <p14:creationId xmlns:p14="http://schemas.microsoft.com/office/powerpoint/2010/main" val="17670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
        <p:nvSpPr>
          <p:cNvPr id="6" name="Text Placeholder 6"/>
          <p:cNvSpPr>
            <a:spLocks noGrp="1"/>
          </p:cNvSpPr>
          <p:nvPr>
            <p:ph type="body" sz="quarter" idx="13"/>
          </p:nvPr>
        </p:nvSpPr>
        <p:spPr>
          <a:xfrm>
            <a:off x="835545" y="1583626"/>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462905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
        <p:nvSpPr>
          <p:cNvPr id="6" name="Text Placeholder 6"/>
          <p:cNvSpPr>
            <a:spLocks noGrp="1"/>
          </p:cNvSpPr>
          <p:nvPr>
            <p:ph type="body" sz="quarter" idx="13"/>
          </p:nvPr>
        </p:nvSpPr>
        <p:spPr>
          <a:xfrm>
            <a:off x="853183" y="2095220"/>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2093543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Viewing the partial path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Tree>
    <p:extLst>
      <p:ext uri="{BB962C8B-B14F-4D97-AF65-F5344CB8AC3E}">
        <p14:creationId xmlns:p14="http://schemas.microsoft.com/office/powerpoint/2010/main" val="139494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
        <p:nvSpPr>
          <p:cNvPr id="6" name="Text Placeholder 6"/>
          <p:cNvSpPr>
            <a:spLocks noGrp="1"/>
          </p:cNvSpPr>
          <p:nvPr>
            <p:ph type="body" sz="quarter" idx="13"/>
          </p:nvPr>
        </p:nvSpPr>
        <p:spPr>
          <a:xfrm>
            <a:off x="847698" y="2118353"/>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817966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ü"/>
            </a:pPr>
            <a:r>
              <a:rPr lang="en-US" dirty="0" smtClean="0"/>
              <a:t>Change the file resource to the template resource in the 'web'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403007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a:xfrm>
            <a:off x="2260314" y="2629588"/>
            <a:ext cx="8230599" cy="3891910"/>
          </a:xfrm>
        </p:spPr>
        <p:txBody>
          <a:bodyPr/>
          <a:lstStyle/>
          <a:p>
            <a:pPr marL="457200" indent="-457200">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457200" indent="-457200">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457200" indent="-457200">
              <a:lnSpc>
                <a:spcPct val="120000"/>
              </a:lnSpc>
              <a:buFont typeface="Wingdings" charset="2"/>
              <a:buChar char="q"/>
            </a:pPr>
            <a:r>
              <a:rPr lang="en-US" dirty="0" smtClean="0"/>
              <a:t>Update the "apache" cookbook's version for this patch</a:t>
            </a:r>
            <a:endParaRPr lang="en-US" dirty="0"/>
          </a:p>
          <a:p>
            <a:pPr marL="457200" indent="-457200">
              <a:lnSpc>
                <a:spcPct val="120000"/>
              </a:lnSpc>
              <a:buFont typeface="Wingdings" charset="2"/>
              <a:buChar char="q"/>
            </a:pPr>
            <a:r>
              <a:rPr lang="en-US" dirty="0" smtClean="0"/>
              <a:t>Commit the changes to the "apache" cookbook to version control</a:t>
            </a:r>
            <a:endParaRPr lang="en-US" dirty="0"/>
          </a:p>
          <a:p>
            <a:pPr marL="457200" indent="-457200">
              <a:lnSpc>
                <a:spcPct val="120000"/>
              </a:lnSpc>
              <a:buFont typeface="Wingdings" charset="2"/>
              <a:buChar char="q"/>
            </a:pPr>
            <a:endParaRPr lang="en-US" dirty="0"/>
          </a:p>
        </p:txBody>
      </p:sp>
    </p:spTree>
    <p:extLst>
      <p:ext uri="{BB962C8B-B14F-4D97-AF65-F5344CB8AC3E}">
        <p14:creationId xmlns:p14="http://schemas.microsoft.com/office/powerpoint/2010/main" val="3841896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apache cookbook</a:t>
            </a:r>
            <a:endParaRPr lang="en-US" dirty="0"/>
          </a:p>
        </p:txBody>
      </p:sp>
      <p:sp>
        <p:nvSpPr>
          <p:cNvPr id="4" name="Text Placeholder 3"/>
          <p:cNvSpPr>
            <a:spLocks noGrp="1"/>
          </p:cNvSpPr>
          <p:nvPr>
            <p:ph type="body" sz="quarter" idx="11"/>
          </p:nvPr>
        </p:nvSpPr>
        <p:spPr/>
        <p:txBody>
          <a:bodyPr/>
          <a:lstStyle/>
          <a:p>
            <a:r>
              <a:rPr lang="en-US" dirty="0"/>
              <a:t>$ cd cookbooks/</a:t>
            </a:r>
            <a:r>
              <a:rPr lang="en-US" dirty="0" smtClean="0"/>
              <a:t>apache</a:t>
            </a:r>
            <a:endParaRPr lang="en-US" dirty="0"/>
          </a:p>
        </p:txBody>
      </p:sp>
    </p:spTree>
    <p:extLst>
      <p:ext uri="{BB962C8B-B14F-4D97-AF65-F5344CB8AC3E}">
        <p14:creationId xmlns:p14="http://schemas.microsoft.com/office/powerpoint/2010/main" val="2611566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Test the apache cookbook</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3629253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81960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a:t>
            </a:r>
            <a:r>
              <a:rPr lang="en-US" dirty="0" smtClean="0"/>
              <a:t>prefix them </a:t>
            </a:r>
            <a:r>
              <a:rPr lang="en-US" dirty="0" smtClean="0"/>
              <a:t>with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11482087" y="435736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7425435" y="490424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720546"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085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dirty="0" smtClean="0"/>
              <a:t>Apply the apache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Tree>
    <p:extLst>
      <p:ext uri="{BB962C8B-B14F-4D97-AF65-F5344CB8AC3E}">
        <p14:creationId xmlns:p14="http://schemas.microsoft.com/office/powerpoint/2010/main" val="3898296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a:t>
            </a:r>
            <a:r>
              <a:rPr lang="en-US" dirty="0" err="1" smtClean="0"/>
              <a:t>metadata.rb</a:t>
            </a:r>
            <a:endParaRPr lang="en-US"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686639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2000121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Use the Template</a:t>
            </a:r>
            <a:endParaRPr lang="en-US" dirty="0"/>
          </a:p>
        </p:txBody>
      </p:sp>
      <p:sp>
        <p:nvSpPr>
          <p:cNvPr id="3" name="Subtitle 2"/>
          <p:cNvSpPr>
            <a:spLocks noGrp="1"/>
          </p:cNvSpPr>
          <p:nvPr>
            <p:ph type="subTitle" idx="1"/>
          </p:nvPr>
        </p:nvSpPr>
        <p:spPr>
          <a:xfrm>
            <a:off x="2260314" y="2629587"/>
            <a:ext cx="8230599" cy="3342277"/>
          </a:xfrm>
        </p:spPr>
        <p:txBody>
          <a:bodyPr>
            <a:normAutofit fontScale="70000" lnSpcReduction="20000"/>
          </a:bodyPr>
          <a:lstStyle/>
          <a:p>
            <a:r>
              <a:rPr lang="en-US" dirty="0" smtClean="0"/>
              <a:t>For the "setup" cookbook:</a:t>
            </a:r>
          </a:p>
          <a:p>
            <a:endParaRPr lang="en-US" dirty="0" smtClean="0"/>
          </a:p>
          <a:p>
            <a:pPr marL="285750" indent="-285750">
              <a:buFont typeface="Wingdings" charset="2"/>
              <a:buChar char="q"/>
            </a:pPr>
            <a:r>
              <a:rPr lang="en-US" dirty="0" smtClean="0"/>
              <a:t>Use </a:t>
            </a:r>
            <a:r>
              <a:rPr lang="en-US" dirty="0" smtClean="0">
                <a:latin typeface="Inconsolata"/>
                <a:cs typeface="Inconsolata"/>
              </a:rPr>
              <a:t>chef generate </a:t>
            </a:r>
            <a:r>
              <a:rPr lang="en-US" dirty="0" smtClean="0"/>
              <a:t>to create a template named "</a:t>
            </a:r>
            <a:r>
              <a:rPr lang="en-US" dirty="0" err="1" smtClean="0"/>
              <a:t>motd.erb</a:t>
            </a:r>
            <a:r>
              <a:rPr lang="en-US" dirty="0" smtClean="0"/>
              <a:t>".</a:t>
            </a:r>
          </a:p>
          <a:p>
            <a:pPr marL="285750" indent="-285750">
              <a:buFont typeface="Wingdings" charset="2"/>
              <a:buChar char="q"/>
            </a:pPr>
            <a:endParaRPr lang="en-US" dirty="0" smtClean="0"/>
          </a:p>
          <a:p>
            <a:pPr marL="285750" indent="-285750">
              <a:buFont typeface="Wingdings" charset="2"/>
              <a:buChar char="q"/>
            </a:pPr>
            <a:r>
              <a:rPr lang="en-US" dirty="0" smtClean="0"/>
              <a:t>Copy the source attribute from the file named "/</a:t>
            </a:r>
            <a:r>
              <a:rPr lang="en-US" dirty="0" err="1" smtClean="0"/>
              <a:t>etc</a:t>
            </a:r>
            <a:r>
              <a:rPr lang="en-US" dirty="0" smtClean="0"/>
              <a:t>/</a:t>
            </a:r>
            <a:r>
              <a:rPr lang="en-US" dirty="0" err="1" smtClean="0"/>
              <a:t>motd</a:t>
            </a:r>
            <a:r>
              <a:rPr lang="en-US" dirty="0" smtClean="0"/>
              <a:t>" into the template file "</a:t>
            </a:r>
            <a:r>
              <a:rPr lang="en-US" dirty="0" err="1" smtClean="0"/>
              <a:t>motd.erb</a:t>
            </a:r>
            <a:r>
              <a:rPr lang="en-US" dirty="0" smtClean="0"/>
              <a:t>"</a:t>
            </a:r>
          </a:p>
          <a:p>
            <a:pPr marL="285750" indent="-285750">
              <a:buFont typeface="Wingdings" charset="2"/>
              <a:buChar char="q"/>
            </a:pPr>
            <a:endParaRPr lang="en-US" dirty="0" smtClean="0"/>
          </a:p>
          <a:p>
            <a:pPr marL="285750" indent="-285750">
              <a:buFont typeface="Wingdings" charset="2"/>
              <a:buChar char="q"/>
            </a:pPr>
            <a:r>
              <a:rPr lang="en-US" dirty="0" smtClean="0"/>
              <a:t>Remove a resource: </a:t>
            </a:r>
            <a:r>
              <a:rPr lang="en-US" dirty="0" smtClean="0">
                <a:latin typeface="Inconsolata"/>
                <a:cs typeface="Inconsolata"/>
              </a:rPr>
              <a:t>The file named "/</a:t>
            </a:r>
            <a:r>
              <a:rPr lang="en-US" dirty="0" err="1" smtClean="0">
                <a:latin typeface="Inconsolata"/>
                <a:cs typeface="Inconsolata"/>
              </a:rPr>
              <a:t>etc</a:t>
            </a:r>
            <a:r>
              <a:rPr lang="en-US" dirty="0" smtClean="0">
                <a:latin typeface="Inconsolata"/>
                <a:cs typeface="Inconsolata"/>
              </a:rPr>
              <a:t>/</a:t>
            </a:r>
            <a:r>
              <a:rPr lang="en-US" dirty="0" err="1" smtClean="0">
                <a:latin typeface="Inconsolata"/>
                <a:cs typeface="Inconsolata"/>
              </a:rPr>
              <a:t>motd</a:t>
            </a:r>
            <a:r>
              <a:rPr lang="en-US" dirty="0" smtClean="0">
                <a:latin typeface="Inconsolata"/>
                <a:cs typeface="Inconsolata"/>
              </a:rPr>
              <a:t>"</a:t>
            </a:r>
          </a:p>
          <a:p>
            <a:pPr marL="285750" indent="-285750">
              <a:buFont typeface="Wingdings" charset="2"/>
              <a:buChar char="q"/>
            </a:pPr>
            <a:endParaRPr lang="en-US" dirty="0" smtClean="0"/>
          </a:p>
          <a:p>
            <a:pPr marL="285750" indent="-285750">
              <a:buFont typeface="Wingdings" charset="2"/>
              <a:buChar char="q"/>
            </a:pPr>
            <a:r>
              <a:rPr lang="en-US" dirty="0" smtClean="0"/>
              <a:t>Add a resource: </a:t>
            </a:r>
            <a:r>
              <a:rPr lang="en-US" dirty="0" smtClean="0">
                <a:latin typeface="Inconsolata"/>
                <a:cs typeface="Inconsolata"/>
              </a:rPr>
              <a:t>The template named "/</a:t>
            </a:r>
            <a:r>
              <a:rPr lang="en-US" dirty="0" err="1" smtClean="0">
                <a:latin typeface="Inconsolata"/>
                <a:cs typeface="Inconsolata"/>
              </a:rPr>
              <a:t>etc</a:t>
            </a:r>
            <a:r>
              <a:rPr lang="en-US" dirty="0" smtClean="0">
                <a:latin typeface="Inconsolata"/>
                <a:cs typeface="Inconsolata"/>
              </a:rPr>
              <a:t>/</a:t>
            </a:r>
            <a:r>
              <a:rPr lang="en-US" dirty="0" err="1" smtClean="0">
                <a:latin typeface="Inconsolata"/>
                <a:cs typeface="Inconsolata"/>
              </a:rPr>
              <a:t>motd</a:t>
            </a:r>
            <a:r>
              <a:rPr lang="en-US" dirty="0" smtClean="0">
                <a:latin typeface="Inconsolata"/>
                <a:cs typeface="Inconsolata"/>
              </a:rPr>
              <a:t>" is created with the source "</a:t>
            </a:r>
            <a:r>
              <a:rPr lang="en-US" dirty="0" err="1" smtClean="0">
                <a:latin typeface="Inconsolata"/>
                <a:cs typeface="Inconsolata"/>
              </a:rPr>
              <a:t>motd.erb</a:t>
            </a:r>
            <a:r>
              <a:rPr lang="en-US" dirty="0" smtClean="0">
                <a:latin typeface="Inconsolata"/>
                <a:cs typeface="Inconsolata"/>
              </a:rPr>
              <a:t>", mode "0644", user "root", and group "root".</a:t>
            </a:r>
          </a:p>
          <a:p>
            <a:endParaRPr lang="en-US" dirty="0" smtClean="0"/>
          </a:p>
          <a:p>
            <a:pPr marL="285750" indent="-285750">
              <a:buFont typeface="Wingdings" charset="2"/>
              <a:buChar char="q"/>
            </a:pPr>
            <a:endParaRPr lang="en-US" dirty="0"/>
          </a:p>
        </p:txBody>
      </p:sp>
    </p:spTree>
    <p:extLst>
      <p:ext uri="{BB962C8B-B14F-4D97-AF65-F5344CB8AC3E}">
        <p14:creationId xmlns:p14="http://schemas.microsoft.com/office/powerpoint/2010/main" val="3019912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759116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Generate the template</a:t>
            </a:r>
            <a:endParaRPr lang="en-US" dirty="0"/>
          </a:p>
        </p:txBody>
      </p:sp>
      <p:sp>
        <p:nvSpPr>
          <p:cNvPr id="4" name="Text Placeholder 3"/>
          <p:cNvSpPr>
            <a:spLocks noGrp="1"/>
          </p:cNvSpPr>
          <p:nvPr>
            <p:ph type="body" sz="quarter" idx="11"/>
          </p:nvPr>
        </p:nvSpPr>
        <p:spPr/>
        <p:txBody>
          <a:bodyPr/>
          <a:lstStyle/>
          <a:p>
            <a:r>
              <a:rPr lang="en-US" dirty="0" smtClean="0"/>
              <a:t>$ chef generate cookbook template cookbooks/</a:t>
            </a:r>
            <a:r>
              <a:rPr lang="en-US" smtClean="0"/>
              <a:t>setup motd</a:t>
            </a:r>
            <a:endParaRPr lang="en-US" dirty="0"/>
          </a:p>
        </p:txBody>
      </p:sp>
    </p:spTree>
    <p:extLst>
      <p:ext uri="{BB962C8B-B14F-4D97-AF65-F5344CB8AC3E}">
        <p14:creationId xmlns:p14="http://schemas.microsoft.com/office/powerpoint/2010/main" val="1626901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Copy the existing source into the template</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cookbooks/setup/templates/default/</a:t>
            </a:r>
            <a:r>
              <a:rPr lang="en-US" dirty="0" err="1" smtClean="0"/>
              <a:t>motd.erb</a:t>
            </a:r>
            <a:endParaRPr lang="en-US" dirty="0"/>
          </a:p>
        </p:txBody>
      </p:sp>
    </p:spTree>
    <p:extLst>
      <p:ext uri="{BB962C8B-B14F-4D97-AF65-F5344CB8AC3E}">
        <p14:creationId xmlns:p14="http://schemas.microsoft.com/office/powerpoint/2010/main" val="1040271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cookbooks/setup/templates/default/</a:t>
            </a:r>
            <a:r>
              <a:rPr lang="en-US" dirty="0" err="1" smtClean="0"/>
              <a:t>motd.erb</a:t>
            </a:r>
            <a:endParaRPr lang="en-US" dirty="0"/>
          </a:p>
        </p:txBody>
      </p:sp>
      <p:sp>
        <p:nvSpPr>
          <p:cNvPr id="6" name="Text Placeholder 5"/>
          <p:cNvSpPr>
            <a:spLocks noGrp="1"/>
          </p:cNvSpPr>
          <p:nvPr>
            <p:ph type="body" sz="quarter" idx="13"/>
          </p:nvPr>
        </p:nvSpPr>
        <p:spPr>
          <a:xfrm>
            <a:off x="851281" y="2654098"/>
            <a:ext cx="10803205" cy="1990574"/>
          </a:xfrm>
        </p:spPr>
        <p:txBody>
          <a:bodyPr/>
          <a:lstStyle/>
          <a:p>
            <a:endParaRPr lang="en-US" dirty="0"/>
          </a:p>
        </p:txBody>
      </p:sp>
    </p:spTree>
    <p:extLst>
      <p:ext uri="{BB962C8B-B14F-4D97-AF65-F5344CB8AC3E}">
        <p14:creationId xmlns:p14="http://schemas.microsoft.com/office/powerpoint/2010/main" val="146645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cookbooks/setup/recipes/</a:t>
            </a:r>
            <a:r>
              <a:rPr lang="en-US" dirty="0" err="1" smtClean="0"/>
              <a:t>setup.rb</a:t>
            </a:r>
            <a:endParaRPr lang="en-US" dirty="0"/>
          </a:p>
        </p:txBody>
      </p:sp>
      <p:sp>
        <p:nvSpPr>
          <p:cNvPr id="5" name="Text Placeholder 4"/>
          <p:cNvSpPr>
            <a:spLocks noGrp="1"/>
          </p:cNvSpPr>
          <p:nvPr>
            <p:ph type="body" sz="quarter" idx="12"/>
          </p:nvPr>
        </p:nvSpPr>
        <p:spPr>
          <a:xfrm>
            <a:off x="843334" y="1592090"/>
            <a:ext cx="10803205" cy="2900919"/>
          </a:xfrm>
        </p:spPr>
        <p:txBody>
          <a:bodyPr/>
          <a:lstStyle/>
          <a:p>
            <a:endParaRPr lang="en-US" dirty="0"/>
          </a:p>
        </p:txBody>
      </p:sp>
    </p:spTree>
    <p:extLst>
      <p:ext uri="{BB962C8B-B14F-4D97-AF65-F5344CB8AC3E}">
        <p14:creationId xmlns:p14="http://schemas.microsoft.com/office/powerpoint/2010/main" val="374703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Replace it with the template resource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cookbooks/setup/recipes/</a:t>
            </a:r>
            <a:r>
              <a:rPr lang="en-US" dirty="0" err="1" smtClean="0"/>
              <a:t>setup.rb</a:t>
            </a:r>
            <a:endParaRPr lang="en-US" dirty="0"/>
          </a:p>
        </p:txBody>
      </p:sp>
      <p:sp>
        <p:nvSpPr>
          <p:cNvPr id="6" name="Text Placeholder 5"/>
          <p:cNvSpPr>
            <a:spLocks noGrp="1"/>
          </p:cNvSpPr>
          <p:nvPr>
            <p:ph type="body" sz="quarter" idx="13"/>
          </p:nvPr>
        </p:nvSpPr>
        <p:spPr>
          <a:xfrm>
            <a:off x="870234" y="1619650"/>
            <a:ext cx="10803205" cy="996532"/>
          </a:xfrm>
        </p:spPr>
        <p:txBody>
          <a:bodyPr/>
          <a:lstStyle/>
          <a:p>
            <a:endParaRPr lang="en-US" dirty="0"/>
          </a:p>
        </p:txBody>
      </p:sp>
    </p:spTree>
    <p:extLst>
      <p:ext uri="{BB962C8B-B14F-4D97-AF65-F5344CB8AC3E}">
        <p14:creationId xmlns:p14="http://schemas.microsoft.com/office/powerpoint/2010/main" val="2796742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"My feelings :\"</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2310528" y="4392648"/>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232037"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18494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p:txBody>
          <a:bodyPr/>
          <a:lstStyle/>
          <a:p>
            <a:pPr marL="457200" indent="-457200">
              <a:buFont typeface="Wingdings" charset="2"/>
              <a:buChar char="q"/>
            </a:pPr>
            <a:r>
              <a:rPr lang="en-US" dirty="0" smtClean="0"/>
              <a:t>Update the "setup" cookbook's version for this patch</a:t>
            </a:r>
          </a:p>
          <a:p>
            <a:pPr marL="457200" indent="-457200">
              <a:buFont typeface="Wingdings" charset="2"/>
              <a:buChar char="q"/>
            </a:pPr>
            <a:endParaRPr lang="en-US" dirty="0"/>
          </a:p>
          <a:p>
            <a:pPr marL="457200" indent="-457200">
              <a:buFont typeface="Wingdings" charset="2"/>
              <a:buChar char="q"/>
            </a:pPr>
            <a:r>
              <a:rPr lang="en-US" dirty="0" smtClean="0"/>
              <a:t>Commit the changes to the "setup" cookbook to version control</a:t>
            </a:r>
            <a:endParaRPr lang="en-US" dirty="0"/>
          </a:p>
          <a:p>
            <a:pPr marL="457200" indent="-457200">
              <a:buFont typeface="Wingdings" charset="2"/>
              <a:buChar char="q"/>
            </a:pPr>
            <a:endParaRPr lang="en-US" dirty="0"/>
          </a:p>
        </p:txBody>
      </p:sp>
    </p:spTree>
    <p:extLst>
      <p:ext uri="{BB962C8B-B14F-4D97-AF65-F5344CB8AC3E}">
        <p14:creationId xmlns:p14="http://schemas.microsoft.com/office/powerpoint/2010/main" val="125611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'setu</a:t>
            </a:r>
            <a:r>
              <a:rPr lang="en-US" dirty="0"/>
              <a:t>p</a:t>
            </a:r>
            <a:r>
              <a:rPr lang="en-US" dirty="0" smtClean="0"/>
              <a:t>'</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setu</a:t>
            </a:r>
            <a:r>
              <a:rPr lang="en-US" dirty="0"/>
              <a:t>p</a:t>
            </a:r>
            <a:r>
              <a:rPr lang="en-US" dirty="0" smtClean="0"/>
              <a:t>'</a:t>
            </a:r>
            <a:endParaRPr lang="en-US" dirty="0"/>
          </a:p>
          <a:p>
            <a:r>
              <a:rPr lang="en-US" dirty="0" err="1"/>
              <a:t>long_description</a:t>
            </a:r>
            <a:r>
              <a:rPr lang="en-US" dirty="0"/>
              <a:t> 'Installs/Configures </a:t>
            </a:r>
            <a:r>
              <a:rPr lang="en-US" dirty="0" smtClean="0"/>
              <a:t>setup'</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a:t>
            </a:r>
            <a:r>
              <a:rPr lang="en-US" dirty="0" err="1" smtClean="0"/>
              <a:t>metadata.rb</a:t>
            </a:r>
            <a:endParaRPr lang="en-US"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37973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~/cookbooks/setup</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3038862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457200" indent="-457200">
              <a:buFont typeface="Arial"/>
              <a:buChar char="•"/>
            </a:pPr>
            <a:r>
              <a:rPr lang="en-US" dirty="0" smtClean="0"/>
              <a:t>resources (file, </a:t>
            </a:r>
            <a:r>
              <a:rPr lang="en-US" dirty="0" err="1" smtClean="0"/>
              <a:t>cookbook_file</a:t>
            </a:r>
            <a:r>
              <a:rPr lang="en-US" dirty="0" smtClean="0"/>
              <a:t>, template, and </a:t>
            </a:r>
            <a:r>
              <a:rPr lang="en-US" dirty="0" err="1" smtClean="0"/>
              <a:t>remote_file</a:t>
            </a:r>
            <a:r>
              <a:rPr lang="en-US" dirty="0" smtClean="0"/>
              <a:t>)</a:t>
            </a:r>
          </a:p>
          <a:p>
            <a:pPr marL="457200" indent="-457200">
              <a:buFont typeface="Arial"/>
              <a:buChar char="•"/>
            </a:pPr>
            <a:r>
              <a:rPr lang="en-US" dirty="0" smtClean="0"/>
              <a:t>templates</a:t>
            </a:r>
          </a:p>
          <a:p>
            <a:pPr marL="457200" indent="-457200">
              <a:buFont typeface="Arial"/>
              <a:buChar char="•"/>
            </a:pPr>
            <a:r>
              <a:rPr lang="en-US" dirty="0" smtClean="0"/>
              <a:t>ERB</a:t>
            </a:r>
          </a:p>
          <a:p>
            <a:pPr marL="457200" indent="-457200">
              <a:buFont typeface="Arial"/>
              <a:buChar char="•"/>
            </a:pPr>
            <a:r>
              <a:rPr lang="en-US" dirty="0" smtClean="0"/>
              <a:t>Angry Squids</a:t>
            </a:r>
            <a:endParaRPr lang="en-US" dirty="0"/>
          </a:p>
        </p:txBody>
      </p:sp>
    </p:spTree>
    <p:extLst>
      <p:ext uri="{BB962C8B-B14F-4D97-AF65-F5344CB8AC3E}">
        <p14:creationId xmlns:p14="http://schemas.microsoft.com/office/powerpoint/2010/main" val="988680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a:latin typeface="Inconsolata"/>
                <a:cs typeface="Inconsolata"/>
              </a:rPr>
              <a:t>"My feelings </a:t>
            </a:r>
            <a:r>
              <a:rPr lang="en-US" sz="3200" dirty="0" smtClean="0">
                <a:latin typeface="Inconsolata"/>
                <a:cs typeface="Inconsolata"/>
              </a:rPr>
              <a:t>:\\</a:t>
            </a:r>
            <a:r>
              <a:rPr lang="en-US" sz="3200" dirty="0">
                <a:latin typeface="Inconsolata"/>
                <a:cs typeface="Inconsolata"/>
              </a:rPr>
              <a: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2310528"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390775" y="493315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5584785" y="435099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2541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2800" dirty="0" smtClean="0">
                <a:latin typeface="Inconsolata"/>
                <a:cs typeface="Inconsolata"/>
              </a:rPr>
              <a:t>This is the first line of the file.</a:t>
            </a:r>
          </a:p>
          <a:p>
            <a:r>
              <a:rPr lang="en-US" sz="2800" dirty="0" smtClean="0">
                <a:latin typeface="Inconsolata"/>
                <a:cs typeface="Inconsolata"/>
              </a:rPr>
              <a:t>           This is the second line. If I try and line it up...</a:t>
            </a:r>
          </a:p>
          <a:p>
            <a:endParaRPr lang="en-US" sz="2800" dirty="0">
              <a:latin typeface="Inconsolata"/>
              <a:cs typeface="Inconsolata"/>
            </a:endParaRPr>
          </a:p>
          <a:p>
            <a:r>
              <a:rPr lang="en-US" sz="2800" dirty="0" smtClean="0">
                <a:latin typeface="Inconsolata"/>
                <a:cs typeface="Inconsolata"/>
              </a:rPr>
              <a:t>Don't even think about pasting ASCII ART in here!</a:t>
            </a:r>
            <a:endParaRPr lang="en-US" sz="2800" dirty="0">
              <a:latin typeface="Inconsolata"/>
              <a:cs typeface="Inconsolata"/>
            </a:endParaRPr>
          </a:p>
        </p:txBody>
      </p:sp>
      <p:sp>
        <p:nvSpPr>
          <p:cNvPr id="10" name="Content Placeholder 9"/>
          <p:cNvSpPr>
            <a:spLocks noGrp="1"/>
          </p:cNvSpPr>
          <p:nvPr>
            <p:ph sz="quarter" idx="14"/>
          </p:nvPr>
        </p:nvSpPr>
        <p:spPr/>
        <p:txBody>
          <a:bodyPr/>
          <a:lstStyle/>
          <a:p>
            <a:endParaRPr lang="en-US"/>
          </a:p>
        </p:txBody>
      </p:sp>
    </p:spTree>
    <p:extLst>
      <p:ext uri="{BB962C8B-B14F-4D97-AF65-F5344CB8AC3E}">
        <p14:creationId xmlns:p14="http://schemas.microsoft.com/office/powerpoint/2010/main" val="24433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Tree>
    <p:extLst>
      <p:ext uri="{BB962C8B-B14F-4D97-AF65-F5344CB8AC3E}">
        <p14:creationId xmlns:p14="http://schemas.microsoft.com/office/powerpoint/2010/main" val="1837125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10698</TotalTime>
  <Words>2875</Words>
  <Application>Microsoft Macintosh PowerPoint</Application>
  <PresentationFormat>Custom</PresentationFormat>
  <Paragraphs>349</Paragraphs>
  <Slides>63</Slides>
  <Notes>0</Notes>
  <HiddenSlides>0</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ChefDk3.2Template</vt:lpstr>
      <vt:lpstr>Desired State and Data</vt:lpstr>
      <vt:lpstr>Cleaner recipes?</vt:lpstr>
      <vt:lpstr>Apache Recipe</vt:lpstr>
      <vt:lpstr>PowerPoint Presentation</vt:lpstr>
      <vt:lpstr>Backslash</vt:lpstr>
      <vt:lpstr>Backslash</vt:lpstr>
      <vt:lpstr>Backslash</vt:lpstr>
      <vt:lpstr>Unexpected Formatting</vt:lpstr>
      <vt:lpstr>Copy Pasta</vt:lpstr>
      <vt:lpstr>What We Need</vt:lpstr>
      <vt:lpstr>Cleaner Recipes</vt:lpstr>
      <vt:lpstr>Let's Check the Docs…</vt:lpstr>
      <vt:lpstr>remote_file</vt:lpstr>
      <vt:lpstr>cookbook_file</vt:lpstr>
      <vt:lpstr>cookbook_file's source match up</vt:lpstr>
      <vt:lpstr>template</vt:lpstr>
      <vt:lpstr>template file's source matches up</vt:lpstr>
      <vt:lpstr>template</vt:lpstr>
      <vt:lpstr>Replacement Resource</vt:lpstr>
      <vt:lpstr>Which Resource?</vt:lpstr>
      <vt:lpstr>The Template Resource</vt:lpstr>
      <vt:lpstr>Cleaner Apache Recipe</vt:lpstr>
      <vt:lpstr>What is chef?</vt:lpstr>
      <vt:lpstr>What can chef do?</vt:lpstr>
      <vt:lpstr>What can chef generate do?</vt:lpstr>
      <vt:lpstr>What can chef generate template do?</vt:lpstr>
      <vt:lpstr>Use chef to generate a template</vt:lpstr>
      <vt:lpstr>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Move our source to the template</vt:lpstr>
      <vt:lpstr>Replace string interpolation with ERB</vt:lpstr>
      <vt:lpstr>Cleaner Recipes</vt:lpstr>
      <vt:lpstr>Remove the existing content attribute</vt:lpstr>
      <vt:lpstr>Change the file resource to a template</vt:lpstr>
      <vt:lpstr>What to specify as the source?</vt:lpstr>
      <vt:lpstr>Viewing the partial path to the template</vt:lpstr>
      <vt:lpstr>Change the file resource to a template</vt:lpstr>
      <vt:lpstr>Cleaner Recipes</vt:lpstr>
      <vt:lpstr>Update the Version</vt:lpstr>
      <vt:lpstr>Move into the apache cookbook</vt:lpstr>
      <vt:lpstr>Test the apache cookbook</vt:lpstr>
      <vt:lpstr>Return Home</vt:lpstr>
      <vt:lpstr>Apply the apache cookbook</vt:lpstr>
      <vt:lpstr>Update the cookbooks patch number</vt:lpstr>
      <vt:lpstr>Commit the Changes</vt:lpstr>
      <vt:lpstr>Use the Template</vt:lpstr>
      <vt:lpstr>Return Home</vt:lpstr>
      <vt:lpstr>Generate the template</vt:lpstr>
      <vt:lpstr>Copy the existing source into the template</vt:lpstr>
      <vt:lpstr>Update the motd.erb to use ERB</vt:lpstr>
      <vt:lpstr>Remove the file resource</vt:lpstr>
      <vt:lpstr>Replace it with the template resource</vt:lpstr>
      <vt:lpstr>Update the Version</vt:lpstr>
      <vt:lpstr>Update the cookbooks patch number</vt:lpstr>
      <vt:lpstr>Commit the Changes</vt:lpstr>
      <vt:lpstr>Questions</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Franklin Webber</cp:lastModifiedBy>
  <cp:revision>1413</cp:revision>
  <cp:lastPrinted>2015-02-07T23:49:10Z</cp:lastPrinted>
  <dcterms:created xsi:type="dcterms:W3CDTF">2012-09-13T17:36:07Z</dcterms:created>
  <dcterms:modified xsi:type="dcterms:W3CDTF">2015-05-11T19:20:02Z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